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hivo Black" charset="1" panose="020B0A03020202020B04"/>
      <p:regular r:id="rId18"/>
    </p:embeddedFont>
    <p:embeddedFont>
      <p:font typeface="Garet Bold" charset="1" panose="00000000000000000000"/>
      <p:regular r:id="rId19"/>
    </p:embeddedFont>
    <p:embeddedFont>
      <p:font typeface="Garet" charset="1" panose="00000000000000000000"/>
      <p:regular r:id="rId20"/>
    </p:embeddedFont>
    <p:embeddedFont>
      <p:font typeface="Garet Light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797433" cy="707541"/>
          </a:xfrm>
          <a:custGeom>
            <a:avLst/>
            <a:gdLst/>
            <a:ahLst/>
            <a:cxnLst/>
            <a:rect r="r" b="b" t="t" l="l"/>
            <a:pathLst>
              <a:path h="707541" w="797433">
                <a:moveTo>
                  <a:pt x="0" y="0"/>
                </a:moveTo>
                <a:lnTo>
                  <a:pt x="797433" y="0"/>
                </a:lnTo>
                <a:lnTo>
                  <a:pt x="797433" y="707541"/>
                </a:lnTo>
                <a:lnTo>
                  <a:pt x="0" y="7075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85470" y="6394076"/>
            <a:ext cx="9373830" cy="3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DEPI Final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519058"/>
            <a:ext cx="336609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PRESENTED BY: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002395"/>
            <a:ext cx="3366096" cy="37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Omnia Nabil Gharib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68701" y="1304925"/>
            <a:ext cx="4321082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u="sng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NHA-254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88760" y="954405"/>
            <a:ext cx="5170540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presentation has live captioning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750642" y="982048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8" y="0"/>
                </a:lnTo>
                <a:lnTo>
                  <a:pt x="338118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85854" y="3702983"/>
            <a:ext cx="10773446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5000" spc="-395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CL</a:t>
            </a:r>
            <a:r>
              <a:rPr lang="en-US" sz="5000" spc="-395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OUD-NATIVE DEVOPS PIPELINE FOR DEPLOYING AND MONITORING A FASTAPI APPLICATION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86000" y="0"/>
            <a:ext cx="13716000" cy="10287000"/>
          </a:xfrm>
          <a:custGeom>
            <a:avLst/>
            <a:gdLst/>
            <a:ahLst/>
            <a:cxnLst/>
            <a:rect r="r" b="b" t="t" l="l"/>
            <a:pathLst>
              <a:path h="10287000" w="13716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51349" y="5143500"/>
            <a:ext cx="6050651" cy="4619254"/>
          </a:xfrm>
          <a:custGeom>
            <a:avLst/>
            <a:gdLst/>
            <a:ahLst/>
            <a:cxnLst/>
            <a:rect r="r" b="b" t="t" l="l"/>
            <a:pathLst>
              <a:path h="4619254" w="6050651">
                <a:moveTo>
                  <a:pt x="0" y="0"/>
                </a:moveTo>
                <a:lnTo>
                  <a:pt x="6050651" y="0"/>
                </a:lnTo>
                <a:lnTo>
                  <a:pt x="6050651" y="4619254"/>
                </a:lnTo>
                <a:lnTo>
                  <a:pt x="0" y="461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69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86000" y="4036622"/>
            <a:ext cx="2345600" cy="2797759"/>
          </a:xfrm>
          <a:custGeom>
            <a:avLst/>
            <a:gdLst/>
            <a:ahLst/>
            <a:cxnLst/>
            <a:rect r="r" b="b" t="t" l="l"/>
            <a:pathLst>
              <a:path h="2797759" w="2345600">
                <a:moveTo>
                  <a:pt x="0" y="0"/>
                </a:moveTo>
                <a:lnTo>
                  <a:pt x="2345600" y="0"/>
                </a:lnTo>
                <a:lnTo>
                  <a:pt x="2345600" y="2797759"/>
                </a:lnTo>
                <a:lnTo>
                  <a:pt x="0" y="2797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44" r="0" b="-1044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20289" y="1543960"/>
            <a:ext cx="16939011" cy="7199080"/>
          </a:xfrm>
          <a:custGeom>
            <a:avLst/>
            <a:gdLst/>
            <a:ahLst/>
            <a:cxnLst/>
            <a:rect r="r" b="b" t="t" l="l"/>
            <a:pathLst>
              <a:path h="7199080" w="16939011">
                <a:moveTo>
                  <a:pt x="0" y="0"/>
                </a:moveTo>
                <a:lnTo>
                  <a:pt x="16939011" y="0"/>
                </a:lnTo>
                <a:lnTo>
                  <a:pt x="16939011" y="7199080"/>
                </a:lnTo>
                <a:lnTo>
                  <a:pt x="0" y="7199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10/10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1658" y="135736"/>
            <a:ext cx="15024684" cy="5183516"/>
          </a:xfrm>
          <a:custGeom>
            <a:avLst/>
            <a:gdLst/>
            <a:ahLst/>
            <a:cxnLst/>
            <a:rect r="r" b="b" t="t" l="l"/>
            <a:pathLst>
              <a:path h="5183516" w="15024684">
                <a:moveTo>
                  <a:pt x="0" y="0"/>
                </a:moveTo>
                <a:lnTo>
                  <a:pt x="15024684" y="0"/>
                </a:lnTo>
                <a:lnTo>
                  <a:pt x="15024684" y="5183516"/>
                </a:lnTo>
                <a:lnTo>
                  <a:pt x="0" y="5183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71278" y="3682188"/>
            <a:ext cx="12345443" cy="6604812"/>
          </a:xfrm>
          <a:custGeom>
            <a:avLst/>
            <a:gdLst/>
            <a:ahLst/>
            <a:cxnLst/>
            <a:rect r="r" b="b" t="t" l="l"/>
            <a:pathLst>
              <a:path h="6604812" w="12345443">
                <a:moveTo>
                  <a:pt x="0" y="0"/>
                </a:moveTo>
                <a:lnTo>
                  <a:pt x="12345444" y="0"/>
                </a:lnTo>
                <a:lnTo>
                  <a:pt x="12345444" y="6604812"/>
                </a:lnTo>
                <a:lnTo>
                  <a:pt x="0" y="6604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199594" y="1814512"/>
          <a:ext cx="6511183" cy="6572250"/>
        </p:xfrm>
        <a:graphic>
          <a:graphicData uri="http://schemas.openxmlformats.org/drawingml/2006/table">
            <a:tbl>
              <a:tblPr/>
              <a:tblGrid>
                <a:gridCol w="866395"/>
                <a:gridCol w="5025021"/>
              </a:tblGrid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Goals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Architecture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Terraform Infrastructure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Ansible Automation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Kubernetes Cluster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Monitoring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153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To-Do App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Stages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3434" y="0"/>
            <a:ext cx="7201132" cy="10287000"/>
            <a:chOff x="0" y="0"/>
            <a:chExt cx="960150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983" t="0" r="52377" b="0"/>
            <a:stretch>
              <a:fillRect/>
            </a:stretch>
          </p:blipFill>
          <p:spPr>
            <a:xfrm flipH="false" flipV="false">
              <a:off x="0" y="0"/>
              <a:ext cx="9601509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3430366" y="4880657"/>
            <a:ext cx="382893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Introduce the project.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2166" y="4073525"/>
            <a:ext cx="312090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 also integrates Prometheus, Grafana, and Alertmanager to provide full monitoring and alerting.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134" y="4073525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7601" y="1129691"/>
            <a:ext cx="312090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This project uses AWS Cloud along with Terraform, Ansible, and Kubernetes to deploy a FastAPI application.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29691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5907" y="4001198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05427" y="8892540"/>
            <a:ext cx="415387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http://44.223.80.194:30080/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569" y="7017359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6732" y="7017359"/>
            <a:ext cx="3120902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environment supports stable performance, clear monitoring, and efficient application deployment.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095936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07737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19538" y="5404604"/>
            <a:ext cx="1672526" cy="702461"/>
          </a:xfrm>
          <a:custGeom>
            <a:avLst/>
            <a:gdLst/>
            <a:ahLst/>
            <a:cxnLst/>
            <a:rect r="r" b="b" t="t" l="l"/>
            <a:pathLst>
              <a:path h="702461" w="1672526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1159450" y="-140976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57564"/>
            <a:ext cx="7279037" cy="1519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Objectives and Goals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04/10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90994"/>
            <a:ext cx="882335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Clarify the project's main overall objectives and goals.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40501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020" y="7078855"/>
            <a:ext cx="5016359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Autom</a:t>
            </a: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ate infrastructure and Kubernetes deployment on AWS using Terraform and Ansible.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35821" y="7078855"/>
            <a:ext cx="501635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Enable complete visibility using monitoring dashboards.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52302" y="6475512"/>
            <a:ext cx="38069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Goal #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7622" y="7078855"/>
            <a:ext cx="5016359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Dep</a:t>
            </a: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loy a FastAPI application on Kubernetes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320595" y="1184231"/>
            <a:ext cx="12054304" cy="9049570"/>
            <a:chOff x="0" y="0"/>
            <a:chExt cx="8916670" cy="66940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55575" y="155575"/>
              <a:ext cx="8605520" cy="6382893"/>
            </a:xfrm>
            <a:custGeom>
              <a:avLst/>
              <a:gdLst/>
              <a:ahLst/>
              <a:cxnLst/>
              <a:rect r="r" b="b" t="t" l="l"/>
              <a:pathLst>
                <a:path h="6382893" w="8605520">
                  <a:moveTo>
                    <a:pt x="0" y="0"/>
                  </a:moveTo>
                  <a:lnTo>
                    <a:pt x="8605520" y="0"/>
                  </a:lnTo>
                  <a:lnTo>
                    <a:pt x="8605520" y="6382893"/>
                  </a:lnTo>
                  <a:lnTo>
                    <a:pt x="0" y="6382893"/>
                  </a:lnTo>
                  <a:close/>
                </a:path>
              </a:pathLst>
            </a:custGeom>
            <a:blipFill>
              <a:blip r:embed="rId3"/>
              <a:stretch>
                <a:fillRect l="0" t="-558" r="0" b="-558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350" y="6350"/>
              <a:ext cx="8903970" cy="6681343"/>
            </a:xfrm>
            <a:custGeom>
              <a:avLst/>
              <a:gdLst/>
              <a:ahLst/>
              <a:cxnLst/>
              <a:rect r="r" b="b" t="t" l="l"/>
              <a:pathLst>
                <a:path h="6681343" w="8903970">
                  <a:moveTo>
                    <a:pt x="8903970" y="6681343"/>
                  </a:moveTo>
                  <a:lnTo>
                    <a:pt x="0" y="6681343"/>
                  </a:lnTo>
                  <a:lnTo>
                    <a:pt x="0" y="0"/>
                  </a:lnTo>
                  <a:lnTo>
                    <a:pt x="8903970" y="0"/>
                  </a:lnTo>
                  <a:lnTo>
                    <a:pt x="8903970" y="6681343"/>
                  </a:lnTo>
                  <a:close/>
                  <a:moveTo>
                    <a:pt x="19050" y="6662293"/>
                  </a:moveTo>
                  <a:lnTo>
                    <a:pt x="8884920" y="6662293"/>
                  </a:lnTo>
                  <a:lnTo>
                    <a:pt x="8884920" y="19050"/>
                  </a:lnTo>
                  <a:lnTo>
                    <a:pt x="19050" y="19050"/>
                  </a:lnTo>
                  <a:lnTo>
                    <a:pt x="19050" y="6662293"/>
                  </a:lnTo>
                  <a:close/>
                  <a:moveTo>
                    <a:pt x="8764270" y="6541643"/>
                  </a:moveTo>
                  <a:lnTo>
                    <a:pt x="139700" y="6541643"/>
                  </a:lnTo>
                  <a:lnTo>
                    <a:pt x="139700" y="139700"/>
                  </a:lnTo>
                  <a:lnTo>
                    <a:pt x="8764270" y="139700"/>
                  </a:lnTo>
                  <a:lnTo>
                    <a:pt x="8764270" y="6541643"/>
                  </a:lnTo>
                  <a:close/>
                  <a:moveTo>
                    <a:pt x="158750" y="6522593"/>
                  </a:moveTo>
                  <a:lnTo>
                    <a:pt x="8745220" y="6522593"/>
                  </a:lnTo>
                  <a:lnTo>
                    <a:pt x="8745220" y="158750"/>
                  </a:lnTo>
                  <a:lnTo>
                    <a:pt x="158750" y="158750"/>
                  </a:lnTo>
                  <a:lnTo>
                    <a:pt x="158750" y="6522593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199702" y="398527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05/10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3125" y="515760"/>
            <a:ext cx="8115300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Terraform Infrastructure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767455"/>
            <a:ext cx="766415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AWS VPC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476342"/>
            <a:ext cx="7664150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Internet Gateway</a:t>
            </a:r>
          </a:p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187542"/>
            <a:ext cx="7664150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Subnets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928905"/>
            <a:ext cx="7664150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Route tables</a:t>
            </a:r>
          </a:p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692850" y="3596189"/>
            <a:ext cx="7664150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Security Groups</a:t>
            </a:r>
          </a:p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692850" y="4312830"/>
            <a:ext cx="7664150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EC2 Master Node</a:t>
            </a:r>
          </a:p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692850" y="5187542"/>
            <a:ext cx="766415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EC2 Worker Nodes</a:t>
            </a:r>
          </a:p>
          <a:p>
            <a:pPr algn="l">
              <a:lnSpc>
                <a:spcPts val="3249"/>
              </a:lnSpc>
            </a:pPr>
          </a:p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692850" y="6030505"/>
            <a:ext cx="766415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SSH Key Pair</a:t>
            </a:r>
          </a:p>
          <a:p>
            <a:pPr algn="l">
              <a:lnSpc>
                <a:spcPts val="3249"/>
              </a:lnSpc>
            </a:pPr>
          </a:p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861301" y="2868947"/>
            <a:ext cx="7998947" cy="852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1"/>
              </a:lnSpc>
            </a:pPr>
            <a:r>
              <a:rPr lang="en-US" sz="260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used to create the following on AWS:</a:t>
            </a:r>
          </a:p>
          <a:p>
            <a:pPr algn="l" marL="0" indent="0" lvl="0">
              <a:lnSpc>
                <a:spcPts val="33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162887"/>
            <a:ext cx="5683548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Ansible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27374"/>
            <a:ext cx="672056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Install the following on EC2s: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67082" y="7167774"/>
            <a:ext cx="3321898" cy="1539342"/>
            <a:chOff x="0" y="0"/>
            <a:chExt cx="4429197" cy="20524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442919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Prometheus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22859"/>
              <a:ext cx="4429197" cy="1429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Collects and stores system metrics.</a:t>
              </a:r>
            </a:p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PULL base model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579079" y="7148091"/>
            <a:ext cx="3309938" cy="1177392"/>
            <a:chOff x="0" y="0"/>
            <a:chExt cx="4413250" cy="156985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41325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Node Exporter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22859"/>
              <a:ext cx="4413250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Monitors system and hardware resources.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692850" y="7015374"/>
            <a:ext cx="3315702" cy="1539342"/>
            <a:chOff x="0" y="0"/>
            <a:chExt cx="4420936" cy="205245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4420936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Grafana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22859"/>
              <a:ext cx="4420936" cy="1429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Visualizes metrics through interactive dashboards.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28700" y="5758322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005388" y="5758322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982075" y="5758322"/>
            <a:ext cx="380752" cy="380752"/>
          </a:xfrm>
          <a:custGeom>
            <a:avLst/>
            <a:gdLst/>
            <a:ahLst/>
            <a:cxnLst/>
            <a:rect r="r" b="b" t="t" l="l"/>
            <a:pathLst>
              <a:path h="380752" w="380752">
                <a:moveTo>
                  <a:pt x="0" y="0"/>
                </a:moveTo>
                <a:lnTo>
                  <a:pt x="380752" y="0"/>
                </a:lnTo>
                <a:lnTo>
                  <a:pt x="380752" y="380752"/>
                </a:lnTo>
                <a:lnTo>
                  <a:pt x="0" y="3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2948262"/>
            <a:ext cx="7664150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Kubernetes, Docker and  Containrd on Master and Worker nodes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917523"/>
            <a:ext cx="7664150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Join worker nodes with the cluster</a:t>
            </a:r>
          </a:p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608972"/>
            <a:ext cx="7664150" cy="81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Monirotring tools:</a:t>
            </a:r>
          </a:p>
          <a:p>
            <a:pPr algn="l" marL="0" indent="0" lvl="0">
              <a:lnSpc>
                <a:spcPts val="3249"/>
              </a:lnSpc>
              <a:spcBef>
                <a:spcPct val="0"/>
              </a:spcBef>
            </a:pPr>
          </a:p>
        </p:txBody>
      </p:sp>
      <p:sp>
        <p:nvSpPr>
          <p:cNvPr name="AutoShape 23" id="23"/>
          <p:cNvSpPr/>
          <p:nvPr/>
        </p:nvSpPr>
        <p:spPr>
          <a:xfrm flipV="true">
            <a:off x="1028700" y="5948698"/>
            <a:ext cx="7981548" cy="9525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956427" y="1695502"/>
            <a:ext cx="6895997" cy="689599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10331" r="0" b="-10331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641524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Kubernetes Cluster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047733"/>
            <a:ext cx="8007440" cy="485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</a:t>
            </a: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 project uses a Kubernetes cluster deployed on AWS EC2 nodes to orchestrate and manage all application workloads.</a:t>
            </a:r>
          </a:p>
          <a:p>
            <a:pPr algn="l">
              <a:lnSpc>
                <a:spcPts val="2939"/>
              </a:lnSpc>
            </a:pP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It provides automated deployment, scaling, and management of workloads.</a:t>
            </a:r>
          </a:p>
          <a:p>
            <a:pPr algn="l">
              <a:lnSpc>
                <a:spcPts val="2939"/>
              </a:lnSpc>
            </a:pP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It ensures high availability, self-healing, and consistent performance.</a:t>
            </a:r>
          </a:p>
          <a:p>
            <a:pPr algn="l">
              <a:lnSpc>
                <a:spcPts val="2939"/>
              </a:lnSpc>
            </a:pP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The cluster runs the FastAPI To-Do application, the Prometheus monitoring stack, and supporting tools like Node Exporter and Kube-State-Metrics.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09/10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42303" y="561131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Monitoring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626666"/>
            <a:ext cx="3321898" cy="815442"/>
            <a:chOff x="0" y="0"/>
            <a:chExt cx="4429197" cy="10872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442919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Prometheus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22859"/>
              <a:ext cx="4429197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89031" y="2626666"/>
            <a:ext cx="3309938" cy="815442"/>
            <a:chOff x="0" y="0"/>
            <a:chExt cx="4413250" cy="10872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441325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Node Exporter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22859"/>
              <a:ext cx="4413250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26634" y="2626666"/>
            <a:ext cx="3315702" cy="815442"/>
            <a:chOff x="0" y="0"/>
            <a:chExt cx="4420936" cy="108725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420936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Grafana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22859"/>
              <a:ext cx="4420936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6084" y="3429949"/>
            <a:ext cx="6079786" cy="333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ollects metrics from the Kubernetes cluster.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Monitors FastAPI To-Do app requests, latency, and error rates.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Tracks pod CPU, memory, and resource consumption.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Gathers cluster health and performance data.</a:t>
            </a:r>
          </a:p>
          <a:p>
            <a:pPr algn="l">
              <a:lnSpc>
                <a:spcPts val="293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977045" y="3394483"/>
            <a:ext cx="5449591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Monito</a:t>
            </a: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rs AWS EC2 node CPU, RAM, and disk usage.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Provides hardware-level metrics for master and worker nodes.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Shows system load, uptime, and filesystem status.</a:t>
            </a:r>
          </a:p>
          <a:p>
            <a:pPr algn="l">
              <a:lnSpc>
                <a:spcPts val="293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745697" y="3227667"/>
            <a:ext cx="5208634" cy="2975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Visualizes all Prometheus and Node Exporter metrics in dashboards.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Displays cluster performance, node health, and workload usage.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Shows FastAPI app traffic, total requests and total visitors.</a:t>
            </a:r>
          </a:p>
          <a:p>
            <a:pPr algn="l">
              <a:lnSpc>
                <a:spcPts val="293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858432" y="7137623"/>
            <a:ext cx="6079786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Alertmanager sends notifications when the system crosses defined thresholds.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 this project, it triggers an alert if CPU usage exceeds 80% on any Kubernetes node.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It receives the alert from Prometheus and forwards it via email.</a:t>
            </a:r>
          </a:p>
          <a:p>
            <a:pPr algn="l">
              <a:lnSpc>
                <a:spcPts val="2939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7140983" y="6369806"/>
            <a:ext cx="3309938" cy="815442"/>
            <a:chOff x="0" y="0"/>
            <a:chExt cx="4413250" cy="108725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441325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AlertManager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22859"/>
              <a:ext cx="4413250" cy="464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DAG57GDJSxo</dc:identifier>
  <dcterms:modified xsi:type="dcterms:W3CDTF">2011-08-01T06:04:30Z</dcterms:modified>
  <cp:revision>1</cp:revision>
  <dc:title>Beige and Black Minimalist Project Deck Presentation</dc:title>
</cp:coreProperties>
</file>